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65" r:id="rId3"/>
    <p:sldId id="260" r:id="rId4"/>
    <p:sldId id="261" r:id="rId5"/>
    <p:sldId id="257" r:id="rId6"/>
    <p:sldId id="262" r:id="rId7"/>
    <p:sldId id="259" r:id="rId8"/>
    <p:sldId id="263" r:id="rId9"/>
    <p:sldId id="264"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74" autoAdjust="0"/>
  </p:normalViewPr>
  <p:slideViewPr>
    <p:cSldViewPr>
      <p:cViewPr varScale="1">
        <p:scale>
          <a:sx n="49" d="100"/>
          <a:sy n="49" d="100"/>
        </p:scale>
        <p:origin x="-5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C72D0-3724-46A9-979C-1DE48C4AA3EC}" type="datetimeFigureOut">
              <a:rPr lang="de-DE" smtClean="0"/>
              <a:pPr/>
              <a:t>29.06.2013</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551F9-6C9A-4508-8ED9-23742A2DC51B}"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20551F9-6C9A-4508-8ED9-23742A2DC51B}"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20551F9-6C9A-4508-8ED9-23742A2DC51B}"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20551F9-6C9A-4508-8ED9-23742A2DC51B}"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620551F9-6C9A-4508-8ED9-23742A2DC51B}" type="slidenum">
              <a:rPr lang="de-DE" smtClean="0"/>
              <a:pPr/>
              <a:t>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A346DA2-C0D6-42DE-9073-F0C2395EB3AB}" type="datetimeFigureOut">
              <a:rPr lang="de-DE" smtClean="0"/>
              <a:pPr/>
              <a:t>29.06.2013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D898C7-DD68-4C79-BDCF-5ED2275D5D43}"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46DA2-C0D6-42DE-9073-F0C2395EB3AB}" type="datetimeFigureOut">
              <a:rPr lang="de-DE" smtClean="0"/>
              <a:pPr/>
              <a:t>29.06.2013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898C7-DD68-4C79-BDCF-5ED2275D5D4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1907704" y="1052736"/>
            <a:ext cx="4589502" cy="3498096"/>
          </a:xfrm>
          <a:prstGeom prst="rect">
            <a:avLst/>
          </a:prstGeom>
          <a:noFill/>
          <a:ln w="9525">
            <a:noFill/>
            <a:miter lim="800000"/>
            <a:headEnd/>
            <a:tailEnd/>
          </a:ln>
        </p:spPr>
      </p:pic>
      <p:sp>
        <p:nvSpPr>
          <p:cNvPr id="6" name="Rectangle 5"/>
          <p:cNvSpPr/>
          <p:nvPr/>
        </p:nvSpPr>
        <p:spPr>
          <a:xfrm>
            <a:off x="3419872" y="0"/>
            <a:ext cx="2088232" cy="1015663"/>
          </a:xfrm>
          <a:prstGeom prst="rect">
            <a:avLst/>
          </a:prstGeom>
        </p:spPr>
        <p:txBody>
          <a:bodyPr wrap="square">
            <a:spAutoFit/>
          </a:bodyPr>
          <a:lstStyle/>
          <a:p>
            <a:r>
              <a:rPr lang="de-DE" sz="6000" dirty="0" smtClean="0"/>
              <a:t>1993 </a:t>
            </a:r>
            <a:endParaRPr lang="de-DE" sz="6000" dirty="0"/>
          </a:p>
        </p:txBody>
      </p:sp>
      <p:sp>
        <p:nvSpPr>
          <p:cNvPr id="8" name="Rectangle 7"/>
          <p:cNvSpPr/>
          <p:nvPr/>
        </p:nvSpPr>
        <p:spPr>
          <a:xfrm>
            <a:off x="0" y="4653136"/>
            <a:ext cx="9144000" cy="954107"/>
          </a:xfrm>
          <a:prstGeom prst="rect">
            <a:avLst/>
          </a:prstGeom>
        </p:spPr>
        <p:txBody>
          <a:bodyPr wrap="square">
            <a:spAutoFit/>
          </a:bodyPr>
          <a:lstStyle/>
          <a:p>
            <a:r>
              <a:rPr lang="de-DE" sz="2800" dirty="0" smtClean="0"/>
              <a:t>Ein Fisch verließ das Wasser und stieg aufs Rad – oder so ähnlich ! </a:t>
            </a:r>
          </a:p>
        </p:txBody>
      </p:sp>
      <p:sp>
        <p:nvSpPr>
          <p:cNvPr id="9" name="Rechteck 8"/>
          <p:cNvSpPr/>
          <p:nvPr/>
        </p:nvSpPr>
        <p:spPr>
          <a:xfrm>
            <a:off x="0" y="5903893"/>
            <a:ext cx="8208912" cy="954107"/>
          </a:xfrm>
          <a:prstGeom prst="rect">
            <a:avLst/>
          </a:prstGeom>
        </p:spPr>
        <p:txBody>
          <a:bodyPr wrap="square">
            <a:spAutoFit/>
          </a:bodyPr>
          <a:lstStyle/>
          <a:p>
            <a:r>
              <a:rPr lang="de-DE" sz="2800" dirty="0" smtClean="0"/>
              <a:t>Klaus H. aus B., früher aktiv im DLRG Butzbach, startete jetzt durch </a:t>
            </a:r>
            <a:r>
              <a:rPr lang="de-DE" sz="2800" dirty="0" smtClean="0"/>
              <a:t>beim </a:t>
            </a:r>
            <a:r>
              <a:rPr lang="de-DE" sz="2800" dirty="0" smtClean="0"/>
              <a:t>TSV !</a:t>
            </a:r>
            <a:endParaRPr lang="de-DE"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792088"/>
          </a:xfrm>
        </p:spPr>
        <p:txBody>
          <a:bodyPr>
            <a:normAutofit fontScale="90000"/>
          </a:bodyPr>
          <a:lstStyle/>
          <a:p>
            <a:r>
              <a:rPr lang="de-DE" dirty="0" smtClean="0"/>
              <a:t/>
            </a:r>
            <a:br>
              <a:rPr lang="de-DE" dirty="0" smtClean="0"/>
            </a:br>
            <a:r>
              <a:rPr lang="de-DE" dirty="0" smtClean="0"/>
              <a:t>1993 – 2013 = 20 Jahre !</a:t>
            </a:r>
            <a:endParaRPr lang="de-DE" dirty="0"/>
          </a:p>
        </p:txBody>
      </p:sp>
      <p:sp>
        <p:nvSpPr>
          <p:cNvPr id="3" name="Content Placeholder 2"/>
          <p:cNvSpPr>
            <a:spLocks noGrp="1"/>
          </p:cNvSpPr>
          <p:nvPr>
            <p:ph idx="1"/>
          </p:nvPr>
        </p:nvSpPr>
        <p:spPr>
          <a:xfrm>
            <a:off x="0" y="1844824"/>
            <a:ext cx="9144000" cy="1440159"/>
          </a:xfrm>
        </p:spPr>
        <p:txBody>
          <a:bodyPr>
            <a:noAutofit/>
          </a:bodyPr>
          <a:lstStyle/>
          <a:p>
            <a:pPr>
              <a:buNone/>
            </a:pPr>
            <a:r>
              <a:rPr lang="de-DE" sz="2800" dirty="0" smtClean="0"/>
              <a:t>Also</a:t>
            </a:r>
            <a:r>
              <a:rPr lang="de-DE" sz="2800" dirty="0" smtClean="0"/>
              <a:t> </a:t>
            </a:r>
            <a:r>
              <a:rPr lang="de-DE" sz="2800" dirty="0" smtClean="0"/>
              <a:t>sind es heute nun </a:t>
            </a:r>
            <a:r>
              <a:rPr lang="de-DE" sz="2800" dirty="0" smtClean="0"/>
              <a:t>schon </a:t>
            </a:r>
            <a:r>
              <a:rPr lang="de-DE" sz="2800" dirty="0" smtClean="0"/>
              <a:t>20 Jahre, das der „</a:t>
            </a:r>
            <a:r>
              <a:rPr lang="de-DE" sz="2800" i="1" dirty="0" smtClean="0"/>
              <a:t>Erste </a:t>
            </a:r>
            <a:endParaRPr lang="de-DE" sz="2800" i="1" dirty="0" smtClean="0"/>
          </a:p>
          <a:p>
            <a:pPr>
              <a:buNone/>
            </a:pPr>
            <a:r>
              <a:rPr lang="de-DE" sz="2800" i="1" dirty="0" smtClean="0"/>
              <a:t>Vorsitzende</a:t>
            </a:r>
            <a:r>
              <a:rPr lang="de-DE" sz="2800" dirty="0" smtClean="0"/>
              <a:t>“ des </a:t>
            </a:r>
            <a:r>
              <a:rPr lang="de-DE" sz="2800" b="1" dirty="0" smtClean="0">
                <a:solidFill>
                  <a:srgbClr val="FF0000"/>
                </a:solidFill>
                <a:latin typeface="Bell MT" pitchFamily="18" charset="0"/>
              </a:rPr>
              <a:t>TSV 1919 </a:t>
            </a:r>
            <a:r>
              <a:rPr lang="de-DE" sz="2800" b="1" dirty="0" err="1" smtClean="0">
                <a:solidFill>
                  <a:srgbClr val="FF0000"/>
                </a:solidFill>
                <a:latin typeface="Bell MT" pitchFamily="18" charset="0"/>
              </a:rPr>
              <a:t>Ebersgöns</a:t>
            </a:r>
            <a:r>
              <a:rPr lang="de-DE" sz="2800" b="1" dirty="0" smtClean="0">
                <a:solidFill>
                  <a:srgbClr val="FF0000"/>
                </a:solidFill>
                <a:latin typeface="Bell MT" pitchFamily="18" charset="0"/>
              </a:rPr>
              <a:t> </a:t>
            </a:r>
            <a:r>
              <a:rPr lang="de-DE" sz="2800" b="1" dirty="0" smtClean="0">
                <a:solidFill>
                  <a:srgbClr val="FF0000"/>
                </a:solidFill>
                <a:latin typeface="Bell MT" pitchFamily="18" charset="0"/>
              </a:rPr>
              <a:t> </a:t>
            </a:r>
            <a:r>
              <a:rPr lang="de-DE" sz="3600" i="1" dirty="0" smtClean="0">
                <a:solidFill>
                  <a:srgbClr val="0000FF"/>
                </a:solidFill>
                <a:latin typeface="Lucida Calligraphy" pitchFamily="66" charset="0"/>
              </a:rPr>
              <a:t>Klaus Hübner</a:t>
            </a:r>
          </a:p>
          <a:p>
            <a:pPr>
              <a:buNone/>
            </a:pPr>
            <a:r>
              <a:rPr lang="de-DE" sz="2800" dirty="0" err="1" smtClean="0"/>
              <a:t>heisst</a:t>
            </a:r>
            <a:r>
              <a:rPr lang="de-DE" sz="2800" dirty="0" smtClean="0"/>
              <a:t> </a:t>
            </a:r>
            <a:r>
              <a:rPr lang="de-DE" sz="2800" dirty="0" smtClean="0"/>
              <a:t>!</a:t>
            </a:r>
            <a:endParaRPr lang="de-DE" sz="2800" i="1" dirty="0" smtClean="0">
              <a:solidFill>
                <a:srgbClr val="FF0000"/>
              </a:solidFill>
              <a:latin typeface="Lucida Calligraphy" pitchFamily="66" charset="0"/>
            </a:endParaRPr>
          </a:p>
        </p:txBody>
      </p:sp>
      <p:sp>
        <p:nvSpPr>
          <p:cNvPr id="5" name="Rectangle 4"/>
          <p:cNvSpPr/>
          <p:nvPr/>
        </p:nvSpPr>
        <p:spPr>
          <a:xfrm>
            <a:off x="0" y="4149080"/>
            <a:ext cx="8280920" cy="1569660"/>
          </a:xfrm>
          <a:prstGeom prst="rect">
            <a:avLst/>
          </a:prstGeom>
        </p:spPr>
        <p:txBody>
          <a:bodyPr wrap="square">
            <a:spAutoFit/>
          </a:bodyPr>
          <a:lstStyle/>
          <a:p>
            <a:r>
              <a:rPr lang="de-DE" sz="3000" dirty="0" smtClean="0"/>
              <a:t>In diesen 20 Jahren hat Klaus </a:t>
            </a:r>
            <a:r>
              <a:rPr lang="de-DE" sz="3000" dirty="0" smtClean="0">
                <a:solidFill>
                  <a:srgbClr val="FF0000"/>
                </a:solidFill>
              </a:rPr>
              <a:t>„</a:t>
            </a:r>
            <a:r>
              <a:rPr lang="de-DE" sz="3600" b="1" dirty="0" err="1" smtClean="0">
                <a:solidFill>
                  <a:srgbClr val="FF0000"/>
                </a:solidFill>
                <a:latin typeface="Bradley Hand ITC" pitchFamily="66" charset="0"/>
              </a:rPr>
              <a:t>GRÖßERES</a:t>
            </a:r>
            <a:r>
              <a:rPr lang="de-DE" sz="3600" b="1" dirty="0" smtClean="0">
                <a:solidFill>
                  <a:srgbClr val="FF0000"/>
                </a:solidFill>
                <a:latin typeface="Bradley Hand ITC" pitchFamily="66" charset="0"/>
              </a:rPr>
              <a:t>“</a:t>
            </a:r>
            <a:r>
              <a:rPr lang="de-DE" sz="3000" dirty="0" smtClean="0">
                <a:latin typeface="Bradley Hand ITC" pitchFamily="66" charset="0"/>
              </a:rPr>
              <a:t> und </a:t>
            </a:r>
            <a:r>
              <a:rPr lang="de-DE" sz="3000" dirty="0" smtClean="0">
                <a:solidFill>
                  <a:srgbClr val="0000FF"/>
                </a:solidFill>
                <a:latin typeface="Bradley Hand ITC" pitchFamily="66" charset="0"/>
              </a:rPr>
              <a:t>„</a:t>
            </a:r>
            <a:r>
              <a:rPr lang="de-DE" sz="2400" b="1" dirty="0" smtClean="0">
                <a:solidFill>
                  <a:srgbClr val="0000FF"/>
                </a:solidFill>
                <a:latin typeface="Bradley Hand ITC" pitchFamily="66" charset="0"/>
              </a:rPr>
              <a:t>Kleineres“</a:t>
            </a:r>
            <a:r>
              <a:rPr lang="de-DE" sz="3000" dirty="0" smtClean="0">
                <a:solidFill>
                  <a:srgbClr val="0000FF"/>
                </a:solidFill>
              </a:rPr>
              <a:t>  </a:t>
            </a:r>
            <a:r>
              <a:rPr lang="de-DE" sz="3000" dirty="0" smtClean="0"/>
              <a:t>für den TSV geleistet und unbestreitbar „seine“ Spuren hinterlassen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692696"/>
            <a:ext cx="8388424" cy="5382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79512" y="1196752"/>
            <a:ext cx="4340349" cy="3989512"/>
          </a:xfrm>
          <a:prstGeom prst="rect">
            <a:avLst/>
          </a:prstGeom>
          <a:noFill/>
          <a:ln w="9525">
            <a:noFill/>
            <a:miter lim="800000"/>
            <a:headEnd/>
            <a:tailEnd/>
          </a:ln>
        </p:spPr>
      </p:pic>
      <p:pic>
        <p:nvPicPr>
          <p:cNvPr id="5" name="Content Placeholder 3" descr="Yetiklaus.jpg"/>
          <p:cNvPicPr>
            <a:picLocks noGrp="1" noChangeAspect="1"/>
          </p:cNvPicPr>
          <p:nvPr>
            <p:ph idx="1"/>
          </p:nvPr>
        </p:nvPicPr>
        <p:blipFill>
          <a:blip r:embed="rId4" cstate="print"/>
          <a:stretch>
            <a:fillRect/>
          </a:stretch>
        </p:blipFill>
        <p:spPr>
          <a:xfrm>
            <a:off x="5148064" y="1052736"/>
            <a:ext cx="3385910" cy="4525963"/>
          </a:xfrm>
        </p:spPr>
      </p:pic>
      <p:sp>
        <p:nvSpPr>
          <p:cNvPr id="6" name="Rectangle 5"/>
          <p:cNvSpPr/>
          <p:nvPr/>
        </p:nvSpPr>
        <p:spPr>
          <a:xfrm>
            <a:off x="0" y="332656"/>
            <a:ext cx="9144000" cy="954107"/>
          </a:xfrm>
          <a:prstGeom prst="rect">
            <a:avLst/>
          </a:prstGeom>
        </p:spPr>
        <p:txBody>
          <a:bodyPr wrap="square">
            <a:spAutoFit/>
          </a:bodyPr>
          <a:lstStyle/>
          <a:p>
            <a:r>
              <a:rPr lang="de-DE" sz="2800" dirty="0" smtClean="0"/>
              <a:t>Aber man muss Klaus deshalb nicht gleich </a:t>
            </a:r>
            <a:r>
              <a:rPr lang="de-DE" sz="2800" dirty="0" err="1" smtClean="0"/>
              <a:t>BigFoot</a:t>
            </a:r>
            <a:r>
              <a:rPr lang="de-DE" sz="2800" dirty="0" smtClean="0"/>
              <a:t> oder Yeti nennen !</a:t>
            </a:r>
          </a:p>
        </p:txBody>
      </p:sp>
      <p:sp>
        <p:nvSpPr>
          <p:cNvPr id="7" name="Rectangle 6"/>
          <p:cNvSpPr/>
          <p:nvPr/>
        </p:nvSpPr>
        <p:spPr>
          <a:xfrm>
            <a:off x="0" y="5877272"/>
            <a:ext cx="9144000" cy="523220"/>
          </a:xfrm>
          <a:prstGeom prst="rect">
            <a:avLst/>
          </a:prstGeom>
        </p:spPr>
        <p:txBody>
          <a:bodyPr wrap="square">
            <a:spAutoFit/>
          </a:bodyPr>
          <a:lstStyle/>
          <a:p>
            <a:r>
              <a:rPr lang="de-DE" sz="2800" dirty="0" smtClean="0"/>
              <a:t>Obwohl eine gewisse Ähnlichkeit ist schon da – oder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0"/>
            <a:ext cx="8229600" cy="1872208"/>
          </a:xfrm>
        </p:spPr>
        <p:txBody>
          <a:bodyPr>
            <a:normAutofit fontScale="90000"/>
          </a:bodyPr>
          <a:lstStyle/>
          <a:p>
            <a:r>
              <a:rPr lang="de-DE" dirty="0" smtClean="0"/>
              <a:t>Wie soll man eine Leistung über einen solch langen Zeitraum gebührend würdigen ?</a:t>
            </a:r>
          </a:p>
        </p:txBody>
      </p:sp>
      <p:sp>
        <p:nvSpPr>
          <p:cNvPr id="7" name="Title 1"/>
          <p:cNvSpPr txBox="1">
            <a:spLocks/>
          </p:cNvSpPr>
          <p:nvPr/>
        </p:nvSpPr>
        <p:spPr>
          <a:xfrm>
            <a:off x="467544" y="177281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FF0000"/>
                </a:solidFill>
                <a:effectLst/>
                <a:uLnTx/>
                <a:uFillTx/>
                <a:latin typeface="+mj-lt"/>
                <a:ea typeface="+mj-ea"/>
                <a:cs typeface="+mj-cs"/>
              </a:rPr>
              <a:t>Etwa mit einem Denkmal ?</a:t>
            </a:r>
            <a:endParaRPr kumimoji="0" lang="de-DE"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srcRect/>
          <a:stretch>
            <a:fillRect/>
          </a:stretch>
        </p:blipFill>
        <p:spPr bwMode="auto">
          <a:xfrm>
            <a:off x="2010380" y="2708920"/>
            <a:ext cx="4577844" cy="40324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123728" y="2991594"/>
            <a:ext cx="4467573" cy="3605758"/>
          </a:xfrm>
          <a:prstGeom prst="rect">
            <a:avLst/>
          </a:prstGeom>
          <a:noFill/>
          <a:ln w="9525">
            <a:noFill/>
            <a:miter lim="800000"/>
            <a:headEnd/>
            <a:tailEnd/>
          </a:ln>
        </p:spPr>
      </p:pic>
      <p:sp>
        <p:nvSpPr>
          <p:cNvPr id="8" name="Rectangle 7"/>
          <p:cNvSpPr/>
          <p:nvPr/>
        </p:nvSpPr>
        <p:spPr>
          <a:xfrm>
            <a:off x="0" y="0"/>
            <a:ext cx="9144000" cy="954107"/>
          </a:xfrm>
          <a:prstGeom prst="rect">
            <a:avLst/>
          </a:prstGeom>
        </p:spPr>
        <p:txBody>
          <a:bodyPr wrap="square">
            <a:spAutoFit/>
          </a:bodyPr>
          <a:lstStyle/>
          <a:p>
            <a:r>
              <a:rPr lang="de-DE" sz="2800" dirty="0" smtClean="0"/>
              <a:t>Denkmäler sind groß, teuer und meistens nicht besonders schön.</a:t>
            </a:r>
          </a:p>
        </p:txBody>
      </p:sp>
      <p:sp>
        <p:nvSpPr>
          <p:cNvPr id="9" name="Rectangle 8"/>
          <p:cNvSpPr/>
          <p:nvPr/>
        </p:nvSpPr>
        <p:spPr>
          <a:xfrm>
            <a:off x="0" y="980728"/>
            <a:ext cx="9144000" cy="954107"/>
          </a:xfrm>
          <a:prstGeom prst="rect">
            <a:avLst/>
          </a:prstGeom>
        </p:spPr>
        <p:txBody>
          <a:bodyPr wrap="square">
            <a:spAutoFit/>
          </a:bodyPr>
          <a:lstStyle/>
          <a:p>
            <a:r>
              <a:rPr lang="de-DE" sz="2800" dirty="0" smtClean="0"/>
              <a:t>Außerdem kosten sie Geld, und Geld hat in diesen Tagen ja niemand mehr, schon gar nicht der TSV.</a:t>
            </a:r>
          </a:p>
        </p:txBody>
      </p:sp>
      <p:sp>
        <p:nvSpPr>
          <p:cNvPr id="10" name="Rectangle 9"/>
          <p:cNvSpPr/>
          <p:nvPr/>
        </p:nvSpPr>
        <p:spPr>
          <a:xfrm>
            <a:off x="0" y="1988840"/>
            <a:ext cx="9144000" cy="954107"/>
          </a:xfrm>
          <a:prstGeom prst="rect">
            <a:avLst/>
          </a:prstGeom>
        </p:spPr>
        <p:txBody>
          <a:bodyPr wrap="square">
            <a:spAutoFit/>
          </a:bodyPr>
          <a:lstStyle/>
          <a:p>
            <a:r>
              <a:rPr lang="de-DE" sz="2800" i="1" dirty="0" smtClean="0"/>
              <a:t>Jean-Marie Pfaff</a:t>
            </a:r>
            <a:r>
              <a:rPr lang="de-DE" sz="2800" dirty="0" smtClean="0"/>
              <a:t> hat einmal gesagt „Ich möchte kein Denkmal, das dann die Hunde anpinkeln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blinds(horizontal)">
                                      <p:cBhvr>
                                        <p:cTn id="1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427168" cy="706090"/>
          </a:xfrm>
        </p:spPr>
        <p:txBody>
          <a:bodyPr/>
          <a:lstStyle/>
          <a:p>
            <a:pPr algn="l"/>
            <a:r>
              <a:rPr lang="de-DE" sz="2800" b="1" dirty="0" smtClean="0">
                <a:solidFill>
                  <a:srgbClr val="FF0000"/>
                </a:solidFill>
                <a:latin typeface="+mn-lt"/>
              </a:rPr>
              <a:t>Also wie dann ?</a:t>
            </a:r>
            <a:endParaRPr lang="de-DE" sz="2800" b="1" dirty="0">
              <a:solidFill>
                <a:srgbClr val="FF0000"/>
              </a:solidFill>
              <a:latin typeface="+mn-lt"/>
            </a:endParaRPr>
          </a:p>
        </p:txBody>
      </p:sp>
      <p:pic>
        <p:nvPicPr>
          <p:cNvPr id="2051" name="Picture 3"/>
          <p:cNvPicPr>
            <a:picLocks noChangeAspect="1" noChangeArrowheads="1"/>
          </p:cNvPicPr>
          <p:nvPr/>
        </p:nvPicPr>
        <p:blipFill>
          <a:blip r:embed="rId3" cstate="print"/>
          <a:srcRect/>
          <a:stretch>
            <a:fillRect/>
          </a:stretch>
        </p:blipFill>
        <p:spPr bwMode="auto">
          <a:xfrm>
            <a:off x="323528" y="764704"/>
            <a:ext cx="3384376" cy="2334510"/>
          </a:xfrm>
          <a:prstGeom prst="rect">
            <a:avLst/>
          </a:prstGeom>
          <a:noFill/>
          <a:ln w="9525">
            <a:noFill/>
            <a:miter lim="800000"/>
            <a:headEnd/>
            <a:tailEnd/>
          </a:ln>
        </p:spPr>
      </p:pic>
      <p:sp>
        <p:nvSpPr>
          <p:cNvPr id="6" name="Rectangle 5"/>
          <p:cNvSpPr/>
          <p:nvPr/>
        </p:nvSpPr>
        <p:spPr>
          <a:xfrm>
            <a:off x="323528" y="4437112"/>
            <a:ext cx="9144000" cy="523220"/>
          </a:xfrm>
          <a:prstGeom prst="rect">
            <a:avLst/>
          </a:prstGeom>
        </p:spPr>
        <p:txBody>
          <a:bodyPr wrap="square">
            <a:spAutoFit/>
          </a:bodyPr>
          <a:lstStyle/>
          <a:p>
            <a:endParaRPr lang="de-DE" sz="2800" dirty="0" smtClean="0"/>
          </a:p>
        </p:txBody>
      </p:sp>
      <p:sp>
        <p:nvSpPr>
          <p:cNvPr id="7" name="Rectangle 6"/>
          <p:cNvSpPr/>
          <p:nvPr/>
        </p:nvSpPr>
        <p:spPr>
          <a:xfrm>
            <a:off x="3923928" y="692696"/>
            <a:ext cx="4968552" cy="1477328"/>
          </a:xfrm>
          <a:prstGeom prst="rect">
            <a:avLst/>
          </a:prstGeom>
        </p:spPr>
        <p:txBody>
          <a:bodyPr wrap="square">
            <a:spAutoFit/>
          </a:bodyPr>
          <a:lstStyle/>
          <a:p>
            <a:r>
              <a:rPr lang="de-DE" dirty="0" smtClean="0"/>
              <a:t>Der Kabarettist Erwin Pelzig hat einmal in seiner TV Sendung „Pelzig hält sich“ versucht, die Leistungen und die sympathische Art Magdalena Neuners zu würdigen, indem er den Aufgang zu seiner  Bühne </a:t>
            </a:r>
            <a:r>
              <a:rPr lang="de-DE" b="1" dirty="0" smtClean="0"/>
              <a:t>„Magdalena Neuner Anstieg“</a:t>
            </a:r>
            <a:r>
              <a:rPr lang="de-DE" dirty="0" smtClean="0"/>
              <a:t> taufte.</a:t>
            </a:r>
            <a:endParaRPr lang="de-DE" dirty="0"/>
          </a:p>
        </p:txBody>
      </p:sp>
      <p:sp>
        <p:nvSpPr>
          <p:cNvPr id="8" name="Rectangle 7"/>
          <p:cNvSpPr/>
          <p:nvPr/>
        </p:nvSpPr>
        <p:spPr>
          <a:xfrm>
            <a:off x="0" y="4077072"/>
            <a:ext cx="4572000" cy="1200329"/>
          </a:xfrm>
          <a:prstGeom prst="rect">
            <a:avLst/>
          </a:prstGeom>
        </p:spPr>
        <p:txBody>
          <a:bodyPr wrap="square">
            <a:spAutoFit/>
          </a:bodyPr>
          <a:lstStyle/>
          <a:p>
            <a:r>
              <a:rPr lang="de-DE" dirty="0" smtClean="0"/>
              <a:t>Sollten wir also auch in diese Richtung gehen ? Sollten wir etwa auch den Aufgang zur Bühne,  oder gar die Bühne der TSV Halle selbst nach Klaus benennen ?</a:t>
            </a:r>
            <a:endParaRPr lang="de-DE" dirty="0"/>
          </a:p>
        </p:txBody>
      </p:sp>
      <p:grpSp>
        <p:nvGrpSpPr>
          <p:cNvPr id="10" name="Group 9"/>
          <p:cNvGrpSpPr/>
          <p:nvPr/>
        </p:nvGrpSpPr>
        <p:grpSpPr>
          <a:xfrm>
            <a:off x="4716016" y="2420888"/>
            <a:ext cx="3528392" cy="4248472"/>
            <a:chOff x="285750" y="-2286000"/>
            <a:chExt cx="5798418" cy="7731224"/>
          </a:xfrm>
        </p:grpSpPr>
        <p:pic>
          <p:nvPicPr>
            <p:cNvPr id="11" name="Picture 4"/>
            <p:cNvPicPr>
              <a:picLocks noChangeAspect="1" noChangeArrowheads="1"/>
            </p:cNvPicPr>
            <p:nvPr/>
          </p:nvPicPr>
          <p:blipFill>
            <a:blip r:embed="rId4" cstate="print"/>
            <a:srcRect/>
            <a:stretch>
              <a:fillRect/>
            </a:stretch>
          </p:blipFill>
          <p:spPr bwMode="auto">
            <a:xfrm>
              <a:off x="285750" y="-2286000"/>
              <a:ext cx="5798418" cy="7731224"/>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rot="2580000">
              <a:off x="3098204" y="1612836"/>
              <a:ext cx="1746713" cy="80057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2000"/>
                                        <p:tgtEl>
                                          <p:spTgt spid="205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323528" y="2348880"/>
            <a:ext cx="2376264" cy="3285055"/>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5868144" y="4293096"/>
            <a:ext cx="2808312" cy="2015643"/>
          </a:xfrm>
          <a:prstGeom prst="rect">
            <a:avLst/>
          </a:prstGeom>
          <a:noFill/>
          <a:ln w="9525">
            <a:noFill/>
            <a:miter lim="800000"/>
            <a:headEnd/>
            <a:tailEnd/>
          </a:ln>
        </p:spPr>
      </p:pic>
      <p:sp>
        <p:nvSpPr>
          <p:cNvPr id="9" name="Rectangle 8"/>
          <p:cNvSpPr/>
          <p:nvPr/>
        </p:nvSpPr>
        <p:spPr>
          <a:xfrm>
            <a:off x="179512" y="116632"/>
            <a:ext cx="8712968" cy="646331"/>
          </a:xfrm>
          <a:prstGeom prst="rect">
            <a:avLst/>
          </a:prstGeom>
        </p:spPr>
        <p:txBody>
          <a:bodyPr wrap="square">
            <a:spAutoFit/>
          </a:bodyPr>
          <a:lstStyle/>
          <a:p>
            <a:r>
              <a:rPr lang="de-DE" dirty="0" smtClean="0"/>
              <a:t>Wir möchten aber hier niemandem Vortrieb und Ansporn zur Verunglimpfung geben </a:t>
            </a:r>
            <a:r>
              <a:rPr lang="de-DE" dirty="0" smtClean="0"/>
              <a:t>;und nicht </a:t>
            </a:r>
            <a:r>
              <a:rPr lang="de-DE" dirty="0" smtClean="0"/>
              <a:t>dass aus dem Hübnerraum ein</a:t>
            </a:r>
            <a:endParaRPr lang="de-DE" dirty="0"/>
          </a:p>
        </p:txBody>
      </p:sp>
      <p:pic>
        <p:nvPicPr>
          <p:cNvPr id="10" name="Picture 2"/>
          <p:cNvPicPr>
            <a:picLocks noChangeAspect="1" noChangeArrowheads="1"/>
          </p:cNvPicPr>
          <p:nvPr/>
        </p:nvPicPr>
        <p:blipFill>
          <a:blip r:embed="rId4" cstate="print"/>
          <a:srcRect/>
          <a:stretch>
            <a:fillRect/>
          </a:stretch>
        </p:blipFill>
        <p:spPr bwMode="auto">
          <a:xfrm>
            <a:off x="5580112" y="1196752"/>
            <a:ext cx="3331328" cy="1800199"/>
          </a:xfrm>
          <a:prstGeom prst="rect">
            <a:avLst/>
          </a:prstGeom>
          <a:noFill/>
          <a:ln w="9525">
            <a:noFill/>
            <a:miter lim="800000"/>
            <a:headEnd/>
            <a:tailEnd/>
          </a:ln>
        </p:spPr>
      </p:pic>
      <p:sp>
        <p:nvSpPr>
          <p:cNvPr id="11" name="Rectangle 10"/>
          <p:cNvSpPr/>
          <p:nvPr/>
        </p:nvSpPr>
        <p:spPr>
          <a:xfrm>
            <a:off x="5652120" y="692696"/>
            <a:ext cx="3240360" cy="461665"/>
          </a:xfrm>
          <a:prstGeom prst="rect">
            <a:avLst/>
          </a:prstGeom>
        </p:spPr>
        <p:txBody>
          <a:bodyPr wrap="square">
            <a:spAutoFit/>
          </a:bodyPr>
          <a:lstStyle/>
          <a:p>
            <a:r>
              <a:rPr lang="de-DE" sz="2400" dirty="0" smtClean="0">
                <a:solidFill>
                  <a:srgbClr val="FF0000"/>
                </a:solidFill>
              </a:rPr>
              <a:t>Hyperraum</a:t>
            </a:r>
            <a:r>
              <a:rPr lang="de-DE" dirty="0" smtClean="0">
                <a:solidFill>
                  <a:srgbClr val="FF0000"/>
                </a:solidFill>
              </a:rPr>
              <a:t> </a:t>
            </a:r>
            <a:r>
              <a:rPr lang="de-DE" dirty="0" smtClean="0"/>
              <a:t>wird.</a:t>
            </a:r>
            <a:endParaRPr lang="de-DE" dirty="0"/>
          </a:p>
        </p:txBody>
      </p:sp>
      <p:sp>
        <p:nvSpPr>
          <p:cNvPr id="12" name="Rectangle 11"/>
          <p:cNvSpPr/>
          <p:nvPr/>
        </p:nvSpPr>
        <p:spPr>
          <a:xfrm>
            <a:off x="251520" y="1124744"/>
            <a:ext cx="4104456" cy="1200329"/>
          </a:xfrm>
          <a:prstGeom prst="rect">
            <a:avLst/>
          </a:prstGeom>
        </p:spPr>
        <p:txBody>
          <a:bodyPr wrap="square">
            <a:spAutoFit/>
          </a:bodyPr>
          <a:lstStyle/>
          <a:p>
            <a:r>
              <a:rPr lang="de-DE" dirty="0" smtClean="0"/>
              <a:t>Denn es soll ja den ein oder anderen  Menschen geben, der Klaus trotz all seiner Leistungen am liebsten auf den Mond schießen würde.</a:t>
            </a:r>
            <a:endParaRPr lang="de-DE" dirty="0"/>
          </a:p>
        </p:txBody>
      </p:sp>
      <p:sp>
        <p:nvSpPr>
          <p:cNvPr id="13" name="Rectangle 12"/>
          <p:cNvSpPr/>
          <p:nvPr/>
        </p:nvSpPr>
        <p:spPr>
          <a:xfrm>
            <a:off x="2699792" y="4221088"/>
            <a:ext cx="3240360" cy="923330"/>
          </a:xfrm>
          <a:prstGeom prst="rect">
            <a:avLst/>
          </a:prstGeom>
        </p:spPr>
        <p:txBody>
          <a:bodyPr wrap="square">
            <a:spAutoFit/>
          </a:bodyPr>
          <a:lstStyle/>
          <a:p>
            <a:r>
              <a:rPr lang="de-DE" dirty="0" smtClean="0"/>
              <a:t> Also lassen wir auch das besser sein, um erst niemandem  herauszufordern.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diamond(in)">
                                      <p:cBhvr>
                                        <p:cTn id="15" dur="2000"/>
                                        <p:tgtEl>
                                          <p:spTgt spid="614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box(in)">
                                      <p:cBhvr>
                                        <p:cTn id="23" dur="500"/>
                                        <p:tgtEl>
                                          <p:spTgt spid="615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de-DE" dirty="0" smtClean="0"/>
              <a:t>Und deshalb sagen wir einfach nur:</a:t>
            </a:r>
            <a:endParaRPr lang="de-DE" dirty="0"/>
          </a:p>
        </p:txBody>
      </p:sp>
      <p:sp>
        <p:nvSpPr>
          <p:cNvPr id="5" name="Title 1"/>
          <p:cNvSpPr txBox="1">
            <a:spLocks/>
          </p:cNvSpPr>
          <p:nvPr/>
        </p:nvSpPr>
        <p:spPr>
          <a:xfrm>
            <a:off x="323528" y="980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6600" b="0" i="0" u="none" strike="noStrike" kern="1200" cap="none" spc="0" normalizeH="0" baseline="0" noProof="0" dirty="0" smtClean="0">
                <a:ln>
                  <a:noFill/>
                </a:ln>
                <a:solidFill>
                  <a:srgbClr val="FF0000"/>
                </a:solidFill>
                <a:effectLst/>
                <a:uLnTx/>
                <a:uFillTx/>
                <a:latin typeface="Brush Script MT" pitchFamily="66" charset="0"/>
                <a:ea typeface="+mj-ea"/>
                <a:cs typeface="+mj-cs"/>
              </a:rPr>
              <a:t>Danke lieber </a:t>
            </a:r>
            <a:r>
              <a:rPr lang="de-DE" sz="6600" noProof="0" dirty="0" smtClean="0">
                <a:solidFill>
                  <a:srgbClr val="FF0000"/>
                </a:solidFill>
                <a:latin typeface="Brush Script MT" pitchFamily="66" charset="0"/>
                <a:ea typeface="+mj-ea"/>
                <a:cs typeface="+mj-cs"/>
              </a:rPr>
              <a:t>Klaus !!!</a:t>
            </a:r>
          </a:p>
        </p:txBody>
      </p:sp>
      <p:sp>
        <p:nvSpPr>
          <p:cNvPr id="6" name="Title 1"/>
          <p:cNvSpPr txBox="1">
            <a:spLocks/>
          </p:cNvSpPr>
          <p:nvPr/>
        </p:nvSpPr>
        <p:spPr>
          <a:xfrm>
            <a:off x="323528" y="2204864"/>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0000FF"/>
                </a:solidFill>
                <a:effectLst/>
                <a:uLnTx/>
                <a:uFillTx/>
                <a:latin typeface="+mj-lt"/>
                <a:ea typeface="+mj-ea"/>
                <a:cs typeface="+mj-cs"/>
              </a:rPr>
              <a:t>Unsere Glückwünsche zu Deinem Jubiläum.</a:t>
            </a:r>
            <a:endParaRPr kumimoji="0" lang="de-DE" sz="4400" b="0" i="0" u="none" strike="noStrike" kern="1200" cap="none" spc="0" normalizeH="0" baseline="0" noProof="0" dirty="0">
              <a:ln>
                <a:noFill/>
              </a:ln>
              <a:solidFill>
                <a:srgbClr val="0000FF"/>
              </a:solidFill>
              <a:effectLst/>
              <a:uLnTx/>
              <a:uFillTx/>
              <a:latin typeface="+mj-lt"/>
              <a:ea typeface="+mj-ea"/>
              <a:cs typeface="+mj-cs"/>
            </a:endParaRPr>
          </a:p>
        </p:txBody>
      </p:sp>
      <p:sp>
        <p:nvSpPr>
          <p:cNvPr id="7" name="Title 1"/>
          <p:cNvSpPr txBox="1">
            <a:spLocks/>
          </p:cNvSpPr>
          <p:nvPr/>
        </p:nvSpPr>
        <p:spPr>
          <a:xfrm>
            <a:off x="323528" y="3717032"/>
            <a:ext cx="8229600" cy="11430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400" dirty="0" smtClean="0">
                <a:solidFill>
                  <a:srgbClr val="FF6600"/>
                </a:solidFill>
                <a:latin typeface="+mj-lt"/>
                <a:ea typeface="+mj-ea"/>
                <a:cs typeface="+mj-cs"/>
              </a:rPr>
              <a:t>Lass Dir den Spaß nicht verderben und mach hoffentlich noch lange weiter.</a:t>
            </a:r>
            <a:endParaRPr kumimoji="0" lang="de-DE" sz="4400" b="0" i="0" u="none" strike="noStrike" kern="1200" cap="none" spc="0" normalizeH="0" baseline="0" noProof="0" dirty="0">
              <a:ln>
                <a:noFill/>
              </a:ln>
              <a:solidFill>
                <a:srgbClr val="FF6600"/>
              </a:solidFill>
              <a:effectLst/>
              <a:uLnTx/>
              <a:uFillTx/>
              <a:latin typeface="+mj-lt"/>
              <a:ea typeface="+mj-ea"/>
              <a:cs typeface="+mj-cs"/>
            </a:endParaRPr>
          </a:p>
        </p:txBody>
      </p:sp>
      <p:sp>
        <p:nvSpPr>
          <p:cNvPr id="8" name="Title 1"/>
          <p:cNvSpPr txBox="1">
            <a:spLocks/>
          </p:cNvSpPr>
          <p:nvPr/>
        </p:nvSpPr>
        <p:spPr>
          <a:xfrm>
            <a:off x="395536" y="537321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rgbClr val="00B050"/>
                </a:solidFill>
                <a:effectLst/>
                <a:uLnTx/>
                <a:uFillTx/>
                <a:latin typeface="+mj-lt"/>
                <a:ea typeface="+mj-ea"/>
                <a:cs typeface="+mj-cs"/>
              </a:rPr>
              <a:t>Bleib gesund und heiter !</a:t>
            </a:r>
            <a:endParaRPr kumimoji="0" lang="de-DE" sz="44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Words>
  <Application>Microsoft Office PowerPoint</Application>
  <PresentationFormat>Bildschirmpräsentation (4:3)</PresentationFormat>
  <Paragraphs>31</Paragraphs>
  <Slides>9</Slides>
  <Notes>4</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Larissa-Design</vt:lpstr>
      <vt:lpstr>Folie 1</vt:lpstr>
      <vt:lpstr> 1993 – 2013 = 20 Jahre !</vt:lpstr>
      <vt:lpstr>Folie 3</vt:lpstr>
      <vt:lpstr>Folie 4</vt:lpstr>
      <vt:lpstr>Wie soll man eine Leistung über einen solch langen Zeitraum gebührend würdigen ?</vt:lpstr>
      <vt:lpstr>Folie 6</vt:lpstr>
      <vt:lpstr>Also wie dann ?</vt:lpstr>
      <vt:lpstr>Folie 8</vt:lpstr>
      <vt:lpstr>Und deshalb sagen wir einfach nur: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1993 – 2013 Wie Ehren ? Denkmal ?  Kostet Geled –  Geld keines da. Jean-Marie Pfaff Hunde anpissen Kabarettist Erwin Pelzig Magdalena Neuner Anstieg Klaus auf die Bühne Hübnerraum Aufpassen was andere draus machen Karl Theodor Hyperraum Auf den Mond schiessen.  Also wie ehren ? Einfach so – ohne viel Brimborium. Klaus  hat schon jetzt einen echt grossen Footprint beim TSV hinterlassen. Ähnlichkeit BigFoot/Klaus. Klaus macht in Zukunft weiter und es muss ja noch einen Steigerung für das 30. möglich sein. Also Lebe gut, Lebe gesund und mach so weiter. Für Dich, für Deine Ellen und für den TSV.  Blumenstaruss für Ellen  !</dc:title>
  <dc:creator>Alwine</dc:creator>
  <cp:lastModifiedBy>Samsui</cp:lastModifiedBy>
  <cp:revision>85</cp:revision>
  <dcterms:created xsi:type="dcterms:W3CDTF">2013-05-14T14:37:02Z</dcterms:created>
  <dcterms:modified xsi:type="dcterms:W3CDTF">2013-06-29T08:46:57Z</dcterms:modified>
</cp:coreProperties>
</file>